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8" r:id="rId6"/>
    <p:sldId id="257" r:id="rId7"/>
    <p:sldId id="259" r:id="rId8"/>
    <p:sldId id="260" r:id="rId9"/>
    <p:sldId id="261" r:id="rId10"/>
    <p:sldId id="262" r:id="rId11"/>
    <p:sldId id="264" r:id="rId12"/>
    <p:sldId id="263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D9CC"/>
    <a:srgbClr val="D2DEEF"/>
    <a:srgbClr val="9ECD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7773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767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792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041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224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868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012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2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15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145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691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9621D5-E314-414B-A87B-662E1A7746AA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E9FDFA7-4CC3-40B0-90F7-3E17EE13AD6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773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>
                <a:latin typeface="PokemonGSC" panose="02030600000101010101" pitchFamily="18" charset="0"/>
                <a:ea typeface="PokemonGSC" panose="02030600000101010101" pitchFamily="18" charset="0"/>
              </a:rPr>
              <a:t>포켓몬스터</a:t>
            </a:r>
            <a:endParaRPr lang="ko-KR" altLang="en-US" dirty="0">
              <a:latin typeface="PokemonGSC" panose="02030600000101010101" pitchFamily="18" charset="0"/>
              <a:ea typeface="PokemonGSC" panose="02030600000101010101" pitchFamily="18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" t="16236" r="37203" b="68575"/>
          <a:stretch/>
        </p:blipFill>
        <p:spPr>
          <a:xfrm>
            <a:off x="2953019" y="4374488"/>
            <a:ext cx="6435591" cy="1959811"/>
          </a:xfrm>
          <a:prstGeom prst="rect">
            <a:avLst/>
          </a:prstGeom>
        </p:spPr>
      </p:pic>
      <p:sp>
        <p:nvSpPr>
          <p:cNvPr id="6" name="부제목 2"/>
          <p:cNvSpPr txBox="1">
            <a:spLocks/>
          </p:cNvSpPr>
          <p:nvPr/>
        </p:nvSpPr>
        <p:spPr>
          <a:xfrm>
            <a:off x="3253048" y="4768578"/>
            <a:ext cx="5866014" cy="1266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 smtClean="0">
                <a:latin typeface="PokemonGSC" panose="02030600000101010101" pitchFamily="18" charset="0"/>
                <a:ea typeface="PokemonGSC" panose="02030600000101010101" pitchFamily="18" charset="0"/>
              </a:rPr>
              <a:t>미래인재개발원 안재욱이</a:t>
            </a:r>
            <a:r>
              <a:rPr lang="en-US" altLang="ko-KR" dirty="0" smtClean="0">
                <a:latin typeface="PokemonGSC" panose="02030600000101010101" pitchFamily="18" charset="0"/>
                <a:ea typeface="PokemonGSC" panose="02030600000101010101" pitchFamily="18" charset="0"/>
              </a:rPr>
              <a:t>(</a:t>
            </a:r>
            <a:r>
              <a:rPr lang="ko-KR" altLang="en-US" dirty="0" smtClean="0">
                <a:latin typeface="PokemonGSC" panose="02030600000101010101" pitchFamily="18" charset="0"/>
                <a:ea typeface="PokemonGSC" panose="02030600000101010101" pitchFamily="18" charset="0"/>
              </a:rPr>
              <a:t>가</a:t>
            </a:r>
            <a:r>
              <a:rPr lang="en-US" altLang="ko-KR" dirty="0" smtClean="0">
                <a:latin typeface="PokemonGSC" panose="02030600000101010101" pitchFamily="18" charset="0"/>
                <a:ea typeface="PokemonGSC" panose="02030600000101010101" pitchFamily="18" charset="0"/>
              </a:rPr>
              <a:t>) </a:t>
            </a:r>
            <a:r>
              <a:rPr lang="ko-KR" altLang="en-US" dirty="0" smtClean="0">
                <a:latin typeface="PokemonGSC" panose="02030600000101010101" pitchFamily="18" charset="0"/>
                <a:ea typeface="PokemonGSC" panose="02030600000101010101" pitchFamily="18" charset="0"/>
              </a:rPr>
              <a:t>나타났다</a:t>
            </a:r>
            <a:r>
              <a:rPr lang="en-US" altLang="ko-KR" dirty="0" smtClean="0">
                <a:latin typeface="PokemonGSC" panose="02030600000101010101" pitchFamily="18" charset="0"/>
                <a:ea typeface="PokemonGSC" panose="02030600000101010101" pitchFamily="18" charset="0"/>
              </a:rPr>
              <a:t>!</a:t>
            </a:r>
            <a:endParaRPr lang="ko-KR" altLang="en-US" dirty="0">
              <a:latin typeface="PokemonGSC" panose="02030600000101010101" pitchFamily="18" charset="0"/>
              <a:ea typeface="PokemonGSC" panose="020306000001010101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00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어려웠던 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78358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클래스 설계</a:t>
            </a:r>
            <a:endParaRPr lang="en-US" altLang="ko-KR" dirty="0" smtClean="0"/>
          </a:p>
          <a:p>
            <a:pPr marL="578358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애니메이션 제작</a:t>
            </a:r>
            <a:endParaRPr lang="en-US" altLang="ko-KR" dirty="0" smtClean="0"/>
          </a:p>
          <a:p>
            <a:pPr marL="761238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여전히 어떻게 해야 애니메이션이 간단히 제작될지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어떤 구조로 만들어야 할지 감이 오지 않음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000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ko-KR" altLang="en-US" dirty="0" smtClean="0"/>
              <a:t>포켓몬스터 </a:t>
            </a:r>
            <a:r>
              <a:rPr lang="ko-KR" altLang="en-US" dirty="0" err="1" smtClean="0"/>
              <a:t>골드버전을</a:t>
            </a:r>
            <a:r>
              <a:rPr lang="ko-KR" altLang="en-US" dirty="0" smtClean="0"/>
              <a:t> 유사하게 구현하는 것이 목표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err="1" smtClean="0"/>
              <a:t>배틀은</a:t>
            </a:r>
            <a:r>
              <a:rPr lang="ko-KR" altLang="en-US" dirty="0" smtClean="0"/>
              <a:t> 간소화하고 이동과 </a:t>
            </a:r>
            <a:r>
              <a:rPr lang="en-US" altLang="ko-KR" dirty="0" smtClean="0"/>
              <a:t>UI, </a:t>
            </a:r>
            <a:r>
              <a:rPr lang="ko-KR" altLang="en-US" dirty="0" smtClean="0"/>
              <a:t>대화 위주의 구성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5752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5302864"/>
              </p:ext>
            </p:extLst>
          </p:nvPr>
        </p:nvGraphicFramePr>
        <p:xfrm>
          <a:off x="109958" y="678474"/>
          <a:ext cx="11839080" cy="3654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9885">
                  <a:extLst>
                    <a:ext uri="{9D8B030D-6E8A-4147-A177-3AD203B41FA5}">
                      <a16:colId xmlns:a16="http://schemas.microsoft.com/office/drawing/2014/main" val="3256419930"/>
                    </a:ext>
                  </a:extLst>
                </a:gridCol>
                <a:gridCol w="1479885">
                  <a:extLst>
                    <a:ext uri="{9D8B030D-6E8A-4147-A177-3AD203B41FA5}">
                      <a16:colId xmlns:a16="http://schemas.microsoft.com/office/drawing/2014/main" val="3358575005"/>
                    </a:ext>
                  </a:extLst>
                </a:gridCol>
                <a:gridCol w="1479885">
                  <a:extLst>
                    <a:ext uri="{9D8B030D-6E8A-4147-A177-3AD203B41FA5}">
                      <a16:colId xmlns:a16="http://schemas.microsoft.com/office/drawing/2014/main" val="1739917337"/>
                    </a:ext>
                  </a:extLst>
                </a:gridCol>
                <a:gridCol w="1479885">
                  <a:extLst>
                    <a:ext uri="{9D8B030D-6E8A-4147-A177-3AD203B41FA5}">
                      <a16:colId xmlns:a16="http://schemas.microsoft.com/office/drawing/2014/main" val="1658832221"/>
                    </a:ext>
                  </a:extLst>
                </a:gridCol>
                <a:gridCol w="1479885">
                  <a:extLst>
                    <a:ext uri="{9D8B030D-6E8A-4147-A177-3AD203B41FA5}">
                      <a16:colId xmlns:a16="http://schemas.microsoft.com/office/drawing/2014/main" val="3472758671"/>
                    </a:ext>
                  </a:extLst>
                </a:gridCol>
                <a:gridCol w="1479885">
                  <a:extLst>
                    <a:ext uri="{9D8B030D-6E8A-4147-A177-3AD203B41FA5}">
                      <a16:colId xmlns:a16="http://schemas.microsoft.com/office/drawing/2014/main" val="3355648486"/>
                    </a:ext>
                  </a:extLst>
                </a:gridCol>
                <a:gridCol w="1479885">
                  <a:extLst>
                    <a:ext uri="{9D8B030D-6E8A-4147-A177-3AD203B41FA5}">
                      <a16:colId xmlns:a16="http://schemas.microsoft.com/office/drawing/2014/main" val="935114716"/>
                    </a:ext>
                  </a:extLst>
                </a:gridCol>
                <a:gridCol w="1479885">
                  <a:extLst>
                    <a:ext uri="{9D8B030D-6E8A-4147-A177-3AD203B41FA5}">
                      <a16:colId xmlns:a16="http://schemas.microsoft.com/office/drawing/2014/main" val="4136611336"/>
                    </a:ext>
                  </a:extLst>
                </a:gridCol>
              </a:tblGrid>
              <a:tr h="456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0819-0821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0822-0824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0825-0827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0828-0830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0831-0902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0903-0905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0906-0908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30509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클래스 설계</a:t>
                      </a:r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rgbClr val="DC5D3D"/>
                        </a:solidFill>
                      </a:endParaRPr>
                    </a:p>
                  </a:txBody>
                  <a:tcPr>
                    <a:solidFill>
                      <a:srgbClr val="DC5D3D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rgbClr val="DC5D3D"/>
                        </a:solidFill>
                      </a:endParaRPr>
                    </a:p>
                  </a:txBody>
                  <a:tcPr>
                    <a:solidFill>
                      <a:srgbClr val="DC5D3D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DC5D3D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045428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리소스 찾기</a:t>
                      </a:r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5EA5DD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582621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맵</a:t>
                      </a:r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4BEA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4BEA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106030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캐릭터</a:t>
                      </a:r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1993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1993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796426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애니메이션</a:t>
                      </a:r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ECD3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ECD3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ECD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1709643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캐릭터 애니메이션</a:t>
                      </a:r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324841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맵 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5D9CC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5D9CC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71392"/>
                  </a:ext>
                </a:extLst>
              </a:tr>
            </a:tbl>
          </a:graphicData>
        </a:graphic>
      </p:graphicFrame>
      <p:graphicFrame>
        <p:nvGraphicFramePr>
          <p:cNvPr id="7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8242237"/>
              </p:ext>
            </p:extLst>
          </p:nvPr>
        </p:nvGraphicFramePr>
        <p:xfrm>
          <a:off x="109958" y="4333402"/>
          <a:ext cx="4439655" cy="1827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9885">
                  <a:extLst>
                    <a:ext uri="{9D8B030D-6E8A-4147-A177-3AD203B41FA5}">
                      <a16:colId xmlns:a16="http://schemas.microsoft.com/office/drawing/2014/main" val="3256419930"/>
                    </a:ext>
                  </a:extLst>
                </a:gridCol>
                <a:gridCol w="1479885">
                  <a:extLst>
                    <a:ext uri="{9D8B030D-6E8A-4147-A177-3AD203B41FA5}">
                      <a16:colId xmlns:a16="http://schemas.microsoft.com/office/drawing/2014/main" val="3358575005"/>
                    </a:ext>
                  </a:extLst>
                </a:gridCol>
                <a:gridCol w="1479885">
                  <a:extLst>
                    <a:ext uri="{9D8B030D-6E8A-4147-A177-3AD203B41FA5}">
                      <a16:colId xmlns:a16="http://schemas.microsoft.com/office/drawing/2014/main" val="1739917337"/>
                    </a:ext>
                  </a:extLst>
                </a:gridCol>
              </a:tblGrid>
              <a:tr h="4568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0909-0911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0912-0914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30509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대화</a:t>
                      </a:r>
                      <a:r>
                        <a:rPr lang="en-US" altLang="ko-KR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UI</a:t>
                      </a:r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rgbClr val="DC5D3D"/>
                        </a:solidFill>
                      </a:endParaRPr>
                    </a:p>
                  </a:txBody>
                  <a:tcPr>
                    <a:solidFill>
                      <a:srgbClr val="DC5D3D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rgbClr val="DC5D3D"/>
                        </a:solidFill>
                      </a:endParaRPr>
                    </a:p>
                  </a:txBody>
                  <a:tcPr>
                    <a:solidFill>
                      <a:srgbClr val="DC5D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045428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디버깅</a:t>
                      </a:r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5EA5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7582621"/>
                  </a:ext>
                </a:extLst>
              </a:tr>
              <a:tr h="4568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발표 준비</a:t>
                      </a:r>
                      <a:endParaRPr lang="ko-KR" altLang="en-US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44B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106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161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중점사항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678942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 smtClean="0"/>
              <a:t>애니메이션</a:t>
            </a:r>
            <a:endParaRPr lang="en-US" altLang="ko-KR" dirty="0" smtClean="0"/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 smtClean="0"/>
              <a:t>캐릭터가 반드시 격자 단위로 움직임</a:t>
            </a:r>
            <a:endParaRPr lang="en-US" altLang="ko-KR" dirty="0" smtClean="0"/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 smtClean="0"/>
              <a:t>한 번의 입력으로 여러 애니메이션이 연달아 이어지는 경우 부드럽게 처리</a:t>
            </a:r>
            <a:endParaRPr lang="en-US" altLang="ko-KR" dirty="0" smtClean="0"/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최대한 본래 게임과 비슷하게 </a:t>
            </a:r>
            <a:r>
              <a:rPr lang="ko-KR" altLang="en-US" dirty="0" smtClean="0"/>
              <a:t>만든다</a:t>
            </a:r>
            <a:endParaRPr lang="en-US" altLang="ko-KR" dirty="0" smtClean="0"/>
          </a:p>
          <a:p>
            <a:pPr marL="678942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 smtClean="0"/>
              <a:t>대화 이벤트</a:t>
            </a:r>
            <a:endParaRPr lang="en-US" altLang="ko-KR" dirty="0" smtClean="0"/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 smtClean="0"/>
              <a:t>이벤트의 진행에 따라 다른 대화가 나오도록 한다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023697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순서도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338" y="458038"/>
            <a:ext cx="1948431" cy="5935398"/>
          </a:xfrm>
        </p:spPr>
      </p:pic>
      <p:sp>
        <p:nvSpPr>
          <p:cNvPr id="7" name="내용 개체 틀 2"/>
          <p:cNvSpPr txBox="1">
            <a:spLocks/>
          </p:cNvSpPr>
          <p:nvPr/>
        </p:nvSpPr>
        <p:spPr>
          <a:xfrm>
            <a:off x="1097280" y="1845734"/>
            <a:ext cx="6567055" cy="402336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altLang="ko-KR" dirty="0" smtClean="0"/>
              <a:t> </a:t>
            </a:r>
            <a:r>
              <a:rPr lang="ko-KR" altLang="en-US" dirty="0" smtClean="0"/>
              <a:t>주인공의 방에서 게임 시작</a:t>
            </a:r>
            <a:endParaRPr lang="en-US" altLang="ko-KR" dirty="0" smtClean="0"/>
          </a:p>
          <a:p>
            <a:pPr marL="457200" indent="-457200">
              <a:buFont typeface="+mj-lt"/>
              <a:buAutoNum type="arabicPeriod"/>
            </a:pP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dirty="0" smtClean="0"/>
              <a:t> NPC</a:t>
            </a:r>
            <a:r>
              <a:rPr lang="ko-KR" altLang="en-US" dirty="0" smtClean="0"/>
              <a:t>들과 대화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포켓몬 연구소로 안내</a:t>
            </a:r>
            <a:endParaRPr lang="en-US" altLang="ko-KR" dirty="0" smtClean="0"/>
          </a:p>
          <a:p>
            <a:pPr marL="457200" indent="-457200">
              <a:buFont typeface="+mj-lt"/>
              <a:buAutoNum type="arabicPeriod"/>
            </a:pPr>
            <a:endParaRPr lang="en-US" altLang="ko-KR" dirty="0" smtClean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 smtClean="0"/>
              <a:t> 박사와 </a:t>
            </a:r>
            <a:r>
              <a:rPr lang="en-US" altLang="ko-KR" dirty="0" smtClean="0"/>
              <a:t> </a:t>
            </a:r>
            <a:r>
              <a:rPr lang="ko-KR" altLang="en-US" dirty="0" smtClean="0"/>
              <a:t>대화하고 스타팅 포켓몬 선택</a:t>
            </a:r>
            <a:endParaRPr lang="en-US" altLang="ko-KR" dirty="0" smtClean="0"/>
          </a:p>
          <a:p>
            <a:pPr marL="457200" indent="-457200">
              <a:buFont typeface="+mj-lt"/>
              <a:buAutoNum type="arabicPeriod"/>
            </a:pP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 smtClean="0"/>
              <a:t> 포켓몬을 받은 후 </a:t>
            </a:r>
            <a:r>
              <a:rPr lang="en-US" altLang="ko-KR" dirty="0" smtClean="0"/>
              <a:t>NPC</a:t>
            </a:r>
            <a:r>
              <a:rPr lang="ko-KR" altLang="en-US" dirty="0" smtClean="0"/>
              <a:t>들의 대사 변화를 확인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701890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36064" t="7079" r="30556" b="34978"/>
          <a:stretch/>
        </p:blipFill>
        <p:spPr>
          <a:xfrm>
            <a:off x="1762298" y="1090728"/>
            <a:ext cx="3541530" cy="345802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690" y="1090728"/>
            <a:ext cx="3546412" cy="345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701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okemon 2020-09-15 15-22-2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3052" y="0"/>
            <a:ext cx="6096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43052" y="5918662"/>
            <a:ext cx="6531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캐릭터 움직임</a:t>
            </a:r>
            <a:r>
              <a:rPr lang="en-US" altLang="ko-KR" dirty="0" smtClean="0"/>
              <a:t>. </a:t>
            </a:r>
            <a:r>
              <a:rPr lang="ko-KR" altLang="en-US" dirty="0" smtClean="0"/>
              <a:t>회전 및 이동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977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okemon 2020-09-15 15-23-4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4958" y="0"/>
            <a:ext cx="6096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834958" y="5943600"/>
            <a:ext cx="5994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캐릭터 움직임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점프 및 정지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0584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okemon 2020-09-15 15-22-4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5049" y="75652"/>
            <a:ext cx="6096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85049" y="5885411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맵 이동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7429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6B2085C59E7A64DA17A5E9887274C40" ma:contentTypeVersion="9" ma:contentTypeDescription="새 문서를 만듭니다." ma:contentTypeScope="" ma:versionID="12edf7e3079c14d88d14ffd807c45097">
  <xsd:schema xmlns:xsd="http://www.w3.org/2001/XMLSchema" xmlns:xs="http://www.w3.org/2001/XMLSchema" xmlns:p="http://schemas.microsoft.com/office/2006/metadata/properties" xmlns:ns3="8909a3ba-8e80-4868-804a-4c0f708b1d27" targetNamespace="http://schemas.microsoft.com/office/2006/metadata/properties" ma:root="true" ma:fieldsID="14621a3bd6ede1539bbe0accd03ee7da" ns3:_="">
    <xsd:import namespace="8909a3ba-8e80-4868-804a-4c0f708b1d2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09a3ba-8e80-4868-804a-4c0f708b1d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9C339D3-F217-4B21-8E64-E22777BA59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09a3ba-8e80-4868-804a-4c0f708b1d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D5F37F5-F702-4C6C-9302-C0E1F13E5F3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91FA3F-D24F-4EF0-A6D8-1EEA622F5B23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purl.org/dc/terms/"/>
    <ds:schemaRef ds:uri="http://www.w3.org/XML/1998/namespace"/>
    <ds:schemaRef ds:uri="http://schemas.openxmlformats.org/package/2006/metadata/core-properties"/>
    <ds:schemaRef ds:uri="8909a3ba-8e80-4868-804a-4c0f708b1d27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213</TotalTime>
  <Words>145</Words>
  <Application>Microsoft Office PowerPoint</Application>
  <PresentationFormat>와이드스크린</PresentationFormat>
  <Paragraphs>47</Paragraphs>
  <Slides>10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나눔고딕</vt:lpstr>
      <vt:lpstr>맑은 고딕</vt:lpstr>
      <vt:lpstr>Arial</vt:lpstr>
      <vt:lpstr>Calibri</vt:lpstr>
      <vt:lpstr>Calibri Light</vt:lpstr>
      <vt:lpstr>PokemonGSC</vt:lpstr>
      <vt:lpstr>추억</vt:lpstr>
      <vt:lpstr>PowerPoint 프레젠테이션</vt:lpstr>
      <vt:lpstr>개요</vt:lpstr>
      <vt:lpstr>PowerPoint 프레젠테이션</vt:lpstr>
      <vt:lpstr>개발 중점사항</vt:lpstr>
      <vt:lpstr>게임 순서도</vt:lpstr>
      <vt:lpstr>PowerPoint 프레젠테이션</vt:lpstr>
      <vt:lpstr>PowerPoint 프레젠테이션</vt:lpstr>
      <vt:lpstr>PowerPoint 프레젠테이션</vt:lpstr>
      <vt:lpstr>PowerPoint 프레젠테이션</vt:lpstr>
      <vt:lpstr>어려웠던 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16</cp:revision>
  <dcterms:created xsi:type="dcterms:W3CDTF">2020-09-15T00:18:31Z</dcterms:created>
  <dcterms:modified xsi:type="dcterms:W3CDTF">2020-09-15T07:42:00Z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0x01010036B2085C59E7A64DA17A5E9887274C40</vt:lpwstr>
  </property>
</Properties>
</file>

<file path=docProps/thumbnail.jpeg>
</file>